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8" r:id="rId2"/>
    <p:sldId id="265" r:id="rId3"/>
    <p:sldId id="266" r:id="rId4"/>
    <p:sldId id="267" r:id="rId5"/>
    <p:sldId id="268" r:id="rId6"/>
    <p:sldId id="269" r:id="rId7"/>
    <p:sldId id="302" r:id="rId8"/>
    <p:sldId id="270" r:id="rId9"/>
    <p:sldId id="304" r:id="rId10"/>
    <p:sldId id="271" r:id="rId11"/>
    <p:sldId id="277" r:id="rId12"/>
    <p:sldId id="290" r:id="rId13"/>
    <p:sldId id="291" r:id="rId14"/>
    <p:sldId id="295" r:id="rId15"/>
    <p:sldId id="313" r:id="rId16"/>
    <p:sldId id="25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E3F0"/>
    <a:srgbClr val="F2C4DE"/>
    <a:srgbClr val="EEB4D5"/>
    <a:srgbClr val="E076B3"/>
    <a:srgbClr val="DF73B1"/>
    <a:srgbClr val="FF5050"/>
    <a:srgbClr val="008000"/>
    <a:srgbClr val="660066"/>
    <a:srgbClr val="98552C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深色样式 1 - 强调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8603FDC-E32A-4AB5-989C-0864C3EAD2B8}" styleName="主题样式 2 - 强调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0A1B5D5-9B99-4C35-A422-299274C87663}" styleName="中度样式 1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929F9F4-4A8F-4326-A1B4-22849713DDAB}" styleName="深色样式 1 - 强调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深色样式 2 - 强调 1/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51" autoAdjust="0"/>
    <p:restoredTop sz="94660"/>
  </p:normalViewPr>
  <p:slideViewPr>
    <p:cSldViewPr>
      <p:cViewPr>
        <p:scale>
          <a:sx n="66" d="100"/>
          <a:sy n="66" d="100"/>
        </p:scale>
        <p:origin x="-1602" y="-180"/>
      </p:cViewPr>
      <p:guideLst>
        <p:guide orient="horz" pos="2160"/>
        <p:guide pos="289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7DB1CB-3AE0-4F61-955D-9CBEC96BB96E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9DCF4-4E8E-479E-9F65-5B2153720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290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garantF1://12025178.81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5875" y="-46355"/>
            <a:ext cx="9176385" cy="6950075"/>
          </a:xfrm>
          <a:prstGeom prst="rect">
            <a:avLst/>
          </a:prstGeom>
        </p:spPr>
      </p:pic>
      <p:sp>
        <p:nvSpPr>
          <p:cNvPr id="6" name="Прямоугольник 4"/>
          <p:cNvSpPr/>
          <p:nvPr/>
        </p:nvSpPr>
        <p:spPr>
          <a:xfrm>
            <a:off x="107950" y="219710"/>
            <a:ext cx="8928100" cy="156845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ru-RU" sz="2400" b="1" dirty="0" smtClean="0">
              <a:latin typeface="Times New Roman" panose="02020603050405020304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charset="0"/>
              </a:rPr>
              <a:t>Управление Федерального казначейства по Чеченской Республике</a:t>
            </a:r>
          </a:p>
          <a:p>
            <a:endParaRPr lang="ru-RU" sz="2400" dirty="0">
              <a:latin typeface="Times New Roman" panose="02020603050405020304" charset="0"/>
            </a:endParaRPr>
          </a:p>
        </p:txBody>
      </p:sp>
      <p:sp>
        <p:nvSpPr>
          <p:cNvPr id="7" name="Прямоугольник 5"/>
          <p:cNvSpPr/>
          <p:nvPr/>
        </p:nvSpPr>
        <p:spPr>
          <a:xfrm>
            <a:off x="919480" y="2061210"/>
            <a:ext cx="7306310" cy="11988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ru-RU" sz="2400" b="1" dirty="0" smtClean="0">
              <a:latin typeface="Times New Roman" panose="02020603050405020304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charset="0"/>
              </a:rPr>
              <a:t>Отдел централизованной бухгалтерии</a:t>
            </a:r>
          </a:p>
          <a:p>
            <a:pPr algn="ctr"/>
            <a:endParaRPr lang="ru-RU" sz="2400" b="1" dirty="0">
              <a:latin typeface="Times New Roman" panose="02020603050405020304" charset="0"/>
            </a:endParaRPr>
          </a:p>
        </p:txBody>
      </p:sp>
      <p:sp>
        <p:nvSpPr>
          <p:cNvPr id="8" name="Прямоугольник 3"/>
          <p:cNvSpPr/>
          <p:nvPr/>
        </p:nvSpPr>
        <p:spPr>
          <a:xfrm>
            <a:off x="108206" y="3533294"/>
            <a:ext cx="8928992" cy="230695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ru-RU" sz="2400" b="1" dirty="0">
              <a:latin typeface="Times New Roman" panose="02020603050405020304" charset="0"/>
            </a:endParaRPr>
          </a:p>
          <a:p>
            <a:pPr algn="ctr"/>
            <a:r>
              <a:rPr lang="ru-RU" sz="2400" b="1" dirty="0">
                <a:latin typeface="Times New Roman" panose="02020603050405020304" charset="0"/>
              </a:rPr>
              <a:t>Особенности учета операций на </a:t>
            </a:r>
            <a:r>
              <a:rPr lang="ru-RU" sz="2400" b="1" dirty="0" err="1">
                <a:latin typeface="Times New Roman" panose="02020603050405020304" charset="0"/>
              </a:rPr>
              <a:t>забалансовых</a:t>
            </a:r>
            <a:r>
              <a:rPr lang="ru-RU" sz="2400" b="1" dirty="0">
                <a:latin typeface="Times New Roman" panose="02020603050405020304" charset="0"/>
              </a:rPr>
              <a:t> счетах согласно приказу Минфина России от 6 декабря 2010 года № 162н «Об утверждении плана счетов бюджетного учета и инструкции по его применению»</a:t>
            </a:r>
          </a:p>
          <a:p>
            <a:pPr algn="ctr"/>
            <a:endParaRPr lang="ru-RU" sz="2400" b="1" dirty="0">
              <a:latin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5" y="-1905"/>
            <a:ext cx="9149080" cy="6849745"/>
          </a:xfrm>
          <a:prstGeom prst="rect">
            <a:avLst/>
          </a:prstGeom>
        </p:spPr>
      </p:pic>
      <p:sp>
        <p:nvSpPr>
          <p:cNvPr id="6" name="Text Box 4"/>
          <p:cNvSpPr txBox="1"/>
          <p:nvPr/>
        </p:nvSpPr>
        <p:spPr>
          <a:xfrm>
            <a:off x="11056" y="475864"/>
            <a:ext cx="9149715" cy="63709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находящееся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учреждения имущество, не являющееся балансовыми объектами бухгалтерского учета (в частности, имущество не соответствующее критериям активов;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 имуществом, не являющиеся объектами учета аренды;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находящееся (поступившее) на хранение и (или) переработку;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поступившее (оплаченное) по централизованным закупкам (централизованному снабжению);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неисключительные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пользования результатами интеллектуальной деятельности, материальные ценности, учет которых согласно настоящей Инструкции предусмотрен вне балансовых счетов (основные средства, стоимостью до 10 000 включительно, введенные (переданные) в эксплуатацию, периодические издания для пользования в составе библиотечного фонда независимо от их стоимости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музейные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 и музейные коллекции, включенные в состав государственной части (негосударственной части - по объектам муниципальной собственности) Музейного фонда Российской Федерации;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бланки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строгой отчетности;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приобретенное в целях награждения (дарения);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переходящие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награды, призы, кубки;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для выполнения научно-исследовательских работ по государственным (муниципальным) договорам (контрактам), экспериментальные устройства), иные ценности, расчеты;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ожидающие исполнения, а также дополнительные аналитические данные об иных объектах учета и проведенных с ними операциях, необходимые для осуществления внутреннего контроля и (или) раскрытия сведений о деятельности учреждения в формируемой им отчетности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715" y="0"/>
            <a:ext cx="9144000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забалансовых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счетах учреждением учитываются: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0320" y="-90805"/>
            <a:ext cx="9171940" cy="690816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-19685" y="547370"/>
            <a:ext cx="9171305" cy="1568450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en-GB" altLang="en-US" sz="2400" dirty="0" err="1">
                <a:latin typeface="Times New Roman" panose="02020603050405020304" charset="0"/>
              </a:rPr>
              <a:t>Учет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на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забалансовых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счетах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ведется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по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простой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системе</a:t>
            </a:r>
            <a:r>
              <a:rPr lang="en-GB" altLang="en-US" sz="2400" dirty="0">
                <a:latin typeface="Times New Roman" panose="02020603050405020304" charset="0"/>
              </a:rPr>
              <a:t>, </a:t>
            </a:r>
            <a:r>
              <a:rPr lang="en-GB" altLang="en-US" sz="2400" dirty="0" err="1">
                <a:latin typeface="Times New Roman" panose="02020603050405020304" charset="0"/>
              </a:rPr>
              <a:t>то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есть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поступление</a:t>
            </a:r>
            <a:r>
              <a:rPr lang="en-GB" altLang="en-US" sz="2400" dirty="0">
                <a:latin typeface="Times New Roman" panose="02020603050405020304" charset="0"/>
              </a:rPr>
              <a:t> (</a:t>
            </a:r>
            <a:r>
              <a:rPr lang="en-GB" altLang="en-US" sz="2400" dirty="0" err="1">
                <a:latin typeface="Times New Roman" panose="02020603050405020304" charset="0"/>
              </a:rPr>
              <a:t>увеличение</a:t>
            </a:r>
            <a:r>
              <a:rPr lang="en-GB" altLang="en-US" sz="2400" dirty="0">
                <a:latin typeface="Times New Roman" panose="02020603050405020304" charset="0"/>
              </a:rPr>
              <a:t>) </a:t>
            </a:r>
            <a:r>
              <a:rPr lang="en-GB" altLang="en-US" sz="2400" dirty="0" err="1">
                <a:latin typeface="Times New Roman" panose="02020603050405020304" charset="0"/>
              </a:rPr>
              <a:t>отражается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по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дебету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счета</a:t>
            </a:r>
            <a:r>
              <a:rPr lang="en-GB" altLang="en-US" sz="2400" dirty="0">
                <a:latin typeface="Times New Roman" panose="02020603050405020304" charset="0"/>
              </a:rPr>
              <a:t>, а </a:t>
            </a:r>
            <a:r>
              <a:rPr lang="en-GB" altLang="en-US" sz="2400" dirty="0" err="1">
                <a:latin typeface="Times New Roman" panose="02020603050405020304" charset="0"/>
              </a:rPr>
              <a:t>выбытие</a:t>
            </a:r>
            <a:r>
              <a:rPr lang="en-GB" altLang="en-US" sz="2400" dirty="0">
                <a:latin typeface="Times New Roman" panose="02020603050405020304" charset="0"/>
              </a:rPr>
              <a:t> (</a:t>
            </a:r>
            <a:r>
              <a:rPr lang="en-GB" altLang="en-US" sz="2400" dirty="0" err="1">
                <a:latin typeface="Times New Roman" panose="02020603050405020304" charset="0"/>
              </a:rPr>
              <a:t>уменьшение</a:t>
            </a:r>
            <a:r>
              <a:rPr lang="en-GB" altLang="en-US" sz="2400" dirty="0">
                <a:latin typeface="Times New Roman" panose="02020603050405020304" charset="0"/>
              </a:rPr>
              <a:t>) – </a:t>
            </a:r>
            <a:r>
              <a:rPr lang="en-GB" altLang="en-US" sz="2400" dirty="0" err="1">
                <a:latin typeface="Times New Roman" panose="02020603050405020304" charset="0"/>
              </a:rPr>
              <a:t>по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кредиту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счета</a:t>
            </a:r>
            <a:r>
              <a:rPr lang="en-GB" altLang="en-US" sz="2400" dirty="0">
                <a:latin typeface="Times New Roman" panose="02020603050405020304" charset="0"/>
              </a:rPr>
              <a:t>. </a:t>
            </a:r>
            <a:r>
              <a:rPr lang="en-GB" altLang="en-US" sz="2400" dirty="0" err="1">
                <a:latin typeface="Times New Roman" panose="02020603050405020304" charset="0"/>
              </a:rPr>
              <a:t>Двойная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запись</a:t>
            </a:r>
            <a:r>
              <a:rPr lang="en-GB" altLang="en-US" sz="2400" dirty="0">
                <a:latin typeface="Times New Roman" panose="02020603050405020304" charset="0"/>
              </a:rPr>
              <a:t> в </a:t>
            </a:r>
            <a:r>
              <a:rPr lang="en-GB" altLang="en-US" sz="2400" dirty="0" err="1">
                <a:latin typeface="Times New Roman" panose="02020603050405020304" charset="0"/>
              </a:rPr>
              <a:t>части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использования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забалансовых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счетов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не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</a:rPr>
              <a:t>применяется</a:t>
            </a:r>
            <a:r>
              <a:rPr lang="en-GB" altLang="en-US" sz="2400" dirty="0">
                <a:latin typeface="Times New Roman" panose="02020603050405020304" charset="0"/>
              </a:rPr>
              <a:t> </a:t>
            </a:r>
            <a:r>
              <a:rPr lang="ru-RU" altLang="en-GB" sz="2400" dirty="0">
                <a:latin typeface="Times New Roman" panose="02020603050405020304" charset="0"/>
              </a:rPr>
              <a:t>.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-13970" y="5177790"/>
            <a:ext cx="9171940" cy="119888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en-GB" altLang="en-US" sz="2400">
                <a:latin typeface="Times New Roman" panose="02020603050405020304" charset="0"/>
              </a:rPr>
              <a:t>Все материальные ценности, а также иные активы и обязательства, учитываемые на забалансовых счетах, инвентаризируются в порядке и в сроки, установленные для объектов, учитываемых на балансе. 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-25400" y="3231515"/>
            <a:ext cx="9177020" cy="82994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en-GB" altLang="en-US" sz="2400">
                <a:latin typeface="Times New Roman" panose="02020603050405020304" charset="0"/>
                <a:sym typeface="+mn-ea"/>
              </a:rPr>
              <a:t> Для сбора информации в целях обеспечения управленческого учета учреждение вправе вводить дополнительные забалансовые счета.</a:t>
            </a:r>
            <a:endParaRPr lang="en-GB" altLang="en-US" sz="2400">
              <a:latin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0320" y="12700"/>
            <a:ext cx="9171940" cy="681990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-20955" y="99060"/>
            <a:ext cx="9172575" cy="15684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endParaRPr lang="en-GB" altLang="en-US" sz="2400">
              <a:latin typeface="Times New Roman" panose="02020603050405020304" charset="0"/>
              <a:sym typeface="+mn-ea"/>
            </a:endParaRPr>
          </a:p>
          <a:p>
            <a:r>
              <a:rPr lang="en-GB" altLang="en-US" sz="2400" b="1">
                <a:latin typeface="Times New Roman" panose="02020603050405020304" charset="0"/>
                <a:sym typeface="+mn-ea"/>
              </a:rPr>
              <a:t>В бюджетном учете применяются следующие забалансовые счета:</a:t>
            </a:r>
          </a:p>
          <a:p>
            <a:endParaRPr lang="en-GB" altLang="en-US" sz="2400" b="1">
              <a:latin typeface="Times New Roman" panose="02020603050405020304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-20955" y="1800225"/>
            <a:ext cx="9173210" cy="47078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en-GB" altLang="en-US" sz="2000" b="1" dirty="0">
                <a:latin typeface="Times New Roman" panose="02020603050405020304" charset="0"/>
                <a:sym typeface="+mn-ea"/>
              </a:rPr>
              <a:t>01 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"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Имущество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,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полученное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в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пользование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";</a:t>
            </a:r>
            <a:endParaRPr lang="en-GB" altLang="en-US" sz="2000" dirty="0">
              <a:latin typeface="Times New Roman" panose="02020603050405020304" charset="0"/>
            </a:endParaRPr>
          </a:p>
          <a:p>
            <a:r>
              <a:rPr lang="en-GB" altLang="en-US" sz="2000" b="1" dirty="0">
                <a:latin typeface="Times New Roman" panose="02020603050405020304" charset="0"/>
                <a:sym typeface="+mn-ea"/>
              </a:rPr>
              <a:t>02 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"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Материальные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ценности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на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хранении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";</a:t>
            </a:r>
            <a:endParaRPr lang="en-GB" altLang="en-US" sz="2000" dirty="0">
              <a:latin typeface="Times New Roman" panose="02020603050405020304" charset="0"/>
            </a:endParaRPr>
          </a:p>
          <a:p>
            <a:r>
              <a:rPr lang="en-GB" altLang="en-US" sz="2000" b="1" dirty="0">
                <a:latin typeface="Times New Roman" panose="02020603050405020304" charset="0"/>
                <a:sym typeface="+mn-ea"/>
              </a:rPr>
              <a:t>03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"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Бланки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строгой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отчетности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";</a:t>
            </a:r>
            <a:endParaRPr lang="en-GB" altLang="en-US" sz="2000" dirty="0">
              <a:latin typeface="Times New Roman" panose="02020603050405020304" charset="0"/>
            </a:endParaRPr>
          </a:p>
          <a:p>
            <a:r>
              <a:rPr lang="en-GB" altLang="en-US" sz="2000" b="1" dirty="0">
                <a:latin typeface="Times New Roman" panose="02020603050405020304" charset="0"/>
                <a:sym typeface="+mn-ea"/>
              </a:rPr>
              <a:t>04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"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Задолженность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неплатежеспособных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дебиторов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";</a:t>
            </a:r>
            <a:endParaRPr lang="en-GB" altLang="en-US" sz="2000" dirty="0">
              <a:latin typeface="Times New Roman" panose="02020603050405020304" charset="0"/>
            </a:endParaRPr>
          </a:p>
          <a:p>
            <a:r>
              <a:rPr lang="en-GB" altLang="en-US" sz="2000" b="1" dirty="0">
                <a:latin typeface="Times New Roman" panose="02020603050405020304" charset="0"/>
                <a:sym typeface="+mn-ea"/>
              </a:rPr>
              <a:t>05 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"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Материальные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ценности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,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оплаченные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по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централизованному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снабжению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";</a:t>
            </a:r>
            <a:endParaRPr lang="en-GB" altLang="en-US" sz="2000" dirty="0">
              <a:latin typeface="Times New Roman" panose="02020603050405020304" charset="0"/>
            </a:endParaRPr>
          </a:p>
          <a:p>
            <a:r>
              <a:rPr lang="en-GB" altLang="en-US" sz="2000" b="1" dirty="0">
                <a:latin typeface="Times New Roman" panose="02020603050405020304" charset="0"/>
                <a:sym typeface="+mn-ea"/>
              </a:rPr>
              <a:t>06 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"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Задолженность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учащихся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и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студентов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за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невозвращенные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материальные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ценности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";</a:t>
            </a:r>
            <a:endParaRPr lang="en-GB" altLang="en-US" sz="2000" dirty="0">
              <a:latin typeface="Times New Roman" panose="02020603050405020304" charset="0"/>
            </a:endParaRPr>
          </a:p>
          <a:p>
            <a:r>
              <a:rPr lang="en-GB" altLang="en-US" sz="2000" b="1" dirty="0">
                <a:latin typeface="Times New Roman" panose="02020603050405020304" charset="0"/>
                <a:sym typeface="+mn-ea"/>
              </a:rPr>
              <a:t>07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"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Награды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,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призы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,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кубки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и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ценные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подарки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,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сувениры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";</a:t>
            </a:r>
            <a:endParaRPr lang="en-GB" altLang="en-US" sz="2000" dirty="0">
              <a:latin typeface="Times New Roman" panose="02020603050405020304" charset="0"/>
            </a:endParaRPr>
          </a:p>
          <a:p>
            <a:r>
              <a:rPr lang="en-GB" altLang="en-US" sz="2000" b="1" dirty="0">
                <a:latin typeface="Times New Roman" panose="02020603050405020304" charset="0"/>
                <a:sym typeface="+mn-ea"/>
              </a:rPr>
              <a:t>08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"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Путевки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неоплаченные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";</a:t>
            </a:r>
            <a:endParaRPr lang="en-GB" altLang="en-US" sz="2000" dirty="0">
              <a:latin typeface="Times New Roman" panose="02020603050405020304" charset="0"/>
            </a:endParaRPr>
          </a:p>
          <a:p>
            <a:r>
              <a:rPr lang="en-GB" altLang="en-US" sz="2000" b="1" dirty="0">
                <a:latin typeface="Times New Roman" panose="02020603050405020304" charset="0"/>
                <a:sym typeface="+mn-ea"/>
              </a:rPr>
              <a:t>09 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"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Запасные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части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к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транспортным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средствам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,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выданные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взамен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изношенных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";</a:t>
            </a:r>
            <a:endParaRPr lang="en-GB" altLang="en-US" sz="2000" dirty="0">
              <a:latin typeface="Times New Roman" panose="02020603050405020304" charset="0"/>
            </a:endParaRPr>
          </a:p>
          <a:p>
            <a:r>
              <a:rPr lang="en-GB" altLang="en-US" sz="2000" b="1" dirty="0">
                <a:latin typeface="Times New Roman" panose="02020603050405020304" charset="0"/>
                <a:sym typeface="+mn-ea"/>
              </a:rPr>
              <a:t>10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"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Обеспечение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исполнения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обязательств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";</a:t>
            </a:r>
            <a:endParaRPr lang="en-GB" altLang="en-US" sz="2000" dirty="0">
              <a:latin typeface="Times New Roman" panose="02020603050405020304" charset="0"/>
            </a:endParaRPr>
          </a:p>
          <a:p>
            <a:r>
              <a:rPr lang="en-GB" altLang="en-US" sz="2000" b="1" dirty="0">
                <a:latin typeface="Times New Roman" panose="02020603050405020304" charset="0"/>
                <a:sym typeface="+mn-ea"/>
              </a:rPr>
              <a:t>11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"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Государственные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и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муниципальные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гарантии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";</a:t>
            </a:r>
            <a:endParaRPr lang="en-GB" altLang="en-US" sz="2000" dirty="0">
              <a:latin typeface="Times New Roman" panose="02020603050405020304" charset="0"/>
            </a:endParaRPr>
          </a:p>
          <a:p>
            <a:r>
              <a:rPr lang="en-GB" altLang="en-US" sz="2000" b="1" dirty="0">
                <a:latin typeface="Times New Roman" panose="02020603050405020304" charset="0"/>
                <a:sym typeface="+mn-ea"/>
              </a:rPr>
              <a:t>12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"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Спецоборудование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для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выполнения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научно-исследовательских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работ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по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договорам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с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заказчиками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";</a:t>
            </a:r>
            <a:endParaRPr lang="en-GB" altLang="en-US" sz="2000" dirty="0">
              <a:latin typeface="Times New Roman" panose="02020603050405020304" charset="0"/>
            </a:endParaRPr>
          </a:p>
          <a:p>
            <a:r>
              <a:rPr lang="en-GB" altLang="en-US" sz="2000" b="1" dirty="0">
                <a:latin typeface="Times New Roman" panose="02020603050405020304" charset="0"/>
                <a:sym typeface="+mn-ea"/>
              </a:rPr>
              <a:t>13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"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Экспериментальные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000" dirty="0" err="1">
                <a:latin typeface="Times New Roman" panose="02020603050405020304" charset="0"/>
                <a:sym typeface="+mn-ea"/>
              </a:rPr>
              <a:t>устройства</a:t>
            </a:r>
            <a:r>
              <a:rPr lang="en-GB" altLang="en-US" sz="2000" dirty="0">
                <a:latin typeface="Times New Roman" panose="02020603050405020304" charset="0"/>
                <a:sym typeface="+mn-ea"/>
              </a:rPr>
              <a:t>";</a:t>
            </a:r>
            <a:endParaRPr lang="en-GB" altLang="en-US" sz="2000" dirty="0">
              <a:latin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3970" y="-67310"/>
            <a:ext cx="9171940" cy="690626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-14605" y="-67310"/>
            <a:ext cx="9172575" cy="68624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en-GB" altLang="en-US" sz="2000" b="1">
                <a:latin typeface="Times New Roman" panose="02020603050405020304" charset="0"/>
                <a:sym typeface="+mn-ea"/>
              </a:rPr>
              <a:t>14</a:t>
            </a:r>
            <a:r>
              <a:rPr lang="en-GB" altLang="en-US" sz="2000">
                <a:latin typeface="Times New Roman" panose="02020603050405020304" charset="0"/>
                <a:sym typeface="+mn-ea"/>
              </a:rPr>
              <a:t> "Расчетные документы, ожидающие исполнения";</a:t>
            </a:r>
            <a:endParaRPr lang="en-GB" altLang="en-US" sz="2000">
              <a:latin typeface="Times New Roman" panose="02020603050405020304" charset="0"/>
            </a:endParaRPr>
          </a:p>
          <a:p>
            <a:r>
              <a:rPr lang="en-GB" altLang="en-US" sz="2000" b="1">
                <a:latin typeface="Times New Roman" panose="02020603050405020304" charset="0"/>
                <a:sym typeface="+mn-ea"/>
              </a:rPr>
              <a:t>15</a:t>
            </a:r>
            <a:r>
              <a:rPr lang="en-GB" altLang="en-US" sz="2000">
                <a:latin typeface="Times New Roman" panose="02020603050405020304" charset="0"/>
                <a:sym typeface="+mn-ea"/>
              </a:rPr>
              <a:t> "Расчетные документы, не оплаченные в срок из-за отсутствия средств на счете государственного (муниципального) учреждения";</a:t>
            </a:r>
            <a:endParaRPr lang="en-GB" altLang="en-US" sz="2000">
              <a:latin typeface="Times New Roman" panose="02020603050405020304" charset="0"/>
            </a:endParaRPr>
          </a:p>
          <a:p>
            <a:r>
              <a:rPr lang="en-GB" altLang="en-US" sz="2000" b="1">
                <a:latin typeface="Times New Roman" panose="02020603050405020304" charset="0"/>
                <a:sym typeface="+mn-ea"/>
              </a:rPr>
              <a:t>16</a:t>
            </a:r>
            <a:r>
              <a:rPr lang="en-GB" altLang="en-US" sz="2000">
                <a:latin typeface="Times New Roman" panose="02020603050405020304" charset="0"/>
                <a:sym typeface="+mn-ea"/>
              </a:rPr>
              <a:t> "Переплаты пенсий и пособий вследствие неправильного применения законодательства о пенсиях и пособиях, счетных ошибок";</a:t>
            </a:r>
            <a:endParaRPr lang="en-GB" altLang="en-US" sz="2000">
              <a:latin typeface="Times New Roman" panose="02020603050405020304" charset="0"/>
            </a:endParaRPr>
          </a:p>
          <a:p>
            <a:r>
              <a:rPr lang="en-GB" altLang="en-US" sz="2000" b="1">
                <a:latin typeface="Times New Roman" panose="02020603050405020304" charset="0"/>
                <a:sym typeface="+mn-ea"/>
              </a:rPr>
              <a:t>17 </a:t>
            </a:r>
            <a:r>
              <a:rPr lang="en-GB" altLang="en-US" sz="2000">
                <a:latin typeface="Times New Roman" panose="02020603050405020304" charset="0"/>
                <a:sym typeface="+mn-ea"/>
              </a:rPr>
              <a:t>"Поступления денежных средств";</a:t>
            </a:r>
            <a:endParaRPr lang="en-GB" altLang="en-US" sz="2000">
              <a:latin typeface="Times New Roman" panose="02020603050405020304" charset="0"/>
            </a:endParaRPr>
          </a:p>
          <a:p>
            <a:r>
              <a:rPr lang="en-GB" altLang="en-US" sz="2000" b="1">
                <a:latin typeface="Times New Roman" panose="02020603050405020304" charset="0"/>
                <a:sym typeface="+mn-ea"/>
              </a:rPr>
              <a:t>18 </a:t>
            </a:r>
            <a:r>
              <a:rPr lang="en-GB" altLang="en-US" sz="2000">
                <a:latin typeface="Times New Roman" panose="02020603050405020304" charset="0"/>
                <a:sym typeface="+mn-ea"/>
              </a:rPr>
              <a:t>"Выбытия денежных средств";</a:t>
            </a:r>
            <a:endParaRPr lang="en-GB" altLang="en-US" sz="2000">
              <a:latin typeface="Times New Roman" panose="02020603050405020304" charset="0"/>
            </a:endParaRPr>
          </a:p>
          <a:p>
            <a:r>
              <a:rPr lang="en-GB" altLang="en-US" sz="2000" b="1">
                <a:latin typeface="Times New Roman" panose="02020603050405020304" charset="0"/>
                <a:sym typeface="+mn-ea"/>
              </a:rPr>
              <a:t>19</a:t>
            </a:r>
            <a:r>
              <a:rPr lang="en-GB" altLang="en-US" sz="2000">
                <a:latin typeface="Times New Roman" panose="02020603050405020304" charset="0"/>
                <a:sym typeface="+mn-ea"/>
              </a:rPr>
              <a:t> "Невыясненные поступления прошлых лет";</a:t>
            </a:r>
            <a:endParaRPr lang="en-GB" altLang="en-US" sz="2000">
              <a:latin typeface="Times New Roman" panose="02020603050405020304" charset="0"/>
            </a:endParaRPr>
          </a:p>
          <a:p>
            <a:r>
              <a:rPr lang="en-GB" altLang="en-US" sz="2000" b="1">
                <a:latin typeface="Times New Roman" panose="02020603050405020304" charset="0"/>
                <a:sym typeface="+mn-ea"/>
              </a:rPr>
              <a:t>20</a:t>
            </a:r>
            <a:r>
              <a:rPr lang="en-GB" altLang="en-US" sz="2000">
                <a:latin typeface="Times New Roman" panose="02020603050405020304" charset="0"/>
                <a:sym typeface="+mn-ea"/>
              </a:rPr>
              <a:t> "Задолженность, не востребованная кредиторами";</a:t>
            </a:r>
            <a:endParaRPr lang="en-GB" altLang="en-US" sz="2000">
              <a:latin typeface="Times New Roman" panose="02020603050405020304" charset="0"/>
            </a:endParaRPr>
          </a:p>
          <a:p>
            <a:r>
              <a:rPr lang="en-GB" altLang="en-US" sz="2000" b="1">
                <a:latin typeface="Times New Roman" panose="02020603050405020304" charset="0"/>
                <a:sym typeface="+mn-ea"/>
              </a:rPr>
              <a:t>21</a:t>
            </a:r>
            <a:r>
              <a:rPr lang="en-GB" altLang="en-US" sz="2000">
                <a:latin typeface="Times New Roman" panose="02020603050405020304" charset="0"/>
                <a:sym typeface="+mn-ea"/>
              </a:rPr>
              <a:t> "Основные средства в эксплуатации";</a:t>
            </a:r>
            <a:endParaRPr lang="en-GB" altLang="en-US" sz="2000">
              <a:latin typeface="Times New Roman" panose="02020603050405020304" charset="0"/>
            </a:endParaRPr>
          </a:p>
          <a:p>
            <a:r>
              <a:rPr lang="en-GB" altLang="en-US" sz="2000" b="1">
                <a:latin typeface="Times New Roman" panose="02020603050405020304" charset="0"/>
                <a:sym typeface="+mn-ea"/>
              </a:rPr>
              <a:t>22</a:t>
            </a:r>
            <a:r>
              <a:rPr lang="en-GB" altLang="en-US" sz="2000">
                <a:latin typeface="Times New Roman" panose="02020603050405020304" charset="0"/>
                <a:sym typeface="+mn-ea"/>
              </a:rPr>
              <a:t> "Материальные ценности, полученные по централизованному снабжению";</a:t>
            </a:r>
            <a:endParaRPr lang="en-GB" altLang="en-US" sz="2000">
              <a:latin typeface="Times New Roman" panose="02020603050405020304" charset="0"/>
            </a:endParaRPr>
          </a:p>
          <a:p>
            <a:r>
              <a:rPr lang="en-GB" altLang="en-US" sz="2000" b="1">
                <a:latin typeface="Times New Roman" panose="02020603050405020304" charset="0"/>
                <a:sym typeface="+mn-ea"/>
              </a:rPr>
              <a:t>23</a:t>
            </a:r>
            <a:r>
              <a:rPr lang="en-GB" altLang="en-US" sz="2000">
                <a:latin typeface="Times New Roman" panose="02020603050405020304" charset="0"/>
                <a:sym typeface="+mn-ea"/>
              </a:rPr>
              <a:t> "Периодические издания для пользования";</a:t>
            </a:r>
            <a:endParaRPr lang="en-GB" altLang="en-US" sz="2000">
              <a:latin typeface="Times New Roman" panose="02020603050405020304" charset="0"/>
            </a:endParaRPr>
          </a:p>
          <a:p>
            <a:r>
              <a:rPr lang="en-GB" altLang="en-US" sz="2000" b="1">
                <a:latin typeface="Times New Roman" panose="02020603050405020304" charset="0"/>
                <a:sym typeface="+mn-ea"/>
              </a:rPr>
              <a:t>24</a:t>
            </a:r>
            <a:r>
              <a:rPr lang="en-GB" altLang="en-US" sz="2000">
                <a:latin typeface="Times New Roman" panose="02020603050405020304" charset="0"/>
                <a:sym typeface="+mn-ea"/>
              </a:rPr>
              <a:t> "Имущество, переданное в доверительное управление";</a:t>
            </a:r>
            <a:endParaRPr lang="en-GB" altLang="en-US" sz="2000">
              <a:latin typeface="Times New Roman" panose="02020603050405020304" charset="0"/>
            </a:endParaRPr>
          </a:p>
          <a:p>
            <a:r>
              <a:rPr lang="en-GB" altLang="en-US" sz="2000" b="1">
                <a:latin typeface="Times New Roman" panose="02020603050405020304" charset="0"/>
                <a:sym typeface="+mn-ea"/>
              </a:rPr>
              <a:t>25</a:t>
            </a:r>
            <a:r>
              <a:rPr lang="en-GB" altLang="en-US" sz="2000">
                <a:latin typeface="Times New Roman" panose="02020603050405020304" charset="0"/>
                <a:sym typeface="+mn-ea"/>
              </a:rPr>
              <a:t> "Имущество, переданное в возмездное пользование (аренду)";</a:t>
            </a:r>
            <a:endParaRPr lang="en-GB" altLang="en-US" sz="2000">
              <a:latin typeface="Times New Roman" panose="02020603050405020304" charset="0"/>
            </a:endParaRPr>
          </a:p>
          <a:p>
            <a:r>
              <a:rPr lang="en-GB" altLang="en-US" sz="2000" b="1">
                <a:latin typeface="Times New Roman" panose="02020603050405020304" charset="0"/>
                <a:sym typeface="+mn-ea"/>
              </a:rPr>
              <a:t>26</a:t>
            </a:r>
            <a:r>
              <a:rPr lang="en-GB" altLang="en-US" sz="2000">
                <a:latin typeface="Times New Roman" panose="02020603050405020304" charset="0"/>
                <a:sym typeface="+mn-ea"/>
              </a:rPr>
              <a:t> "Имущество, переданное в безвозмездное пользование";</a:t>
            </a:r>
            <a:endParaRPr lang="en-GB" altLang="en-US" sz="2000">
              <a:latin typeface="Times New Roman" panose="02020603050405020304" charset="0"/>
            </a:endParaRPr>
          </a:p>
          <a:p>
            <a:r>
              <a:rPr lang="en-GB" altLang="en-US" sz="2000" b="1">
                <a:latin typeface="Times New Roman" panose="02020603050405020304" charset="0"/>
                <a:sym typeface="+mn-ea"/>
              </a:rPr>
              <a:t>27</a:t>
            </a:r>
            <a:r>
              <a:rPr lang="en-GB" altLang="en-US" sz="2000">
                <a:latin typeface="Times New Roman" panose="02020603050405020304" charset="0"/>
                <a:sym typeface="+mn-ea"/>
              </a:rPr>
              <a:t> "Материальные ценности, выданные в личное пользование работникам (сотрудникам)";</a:t>
            </a:r>
            <a:endParaRPr lang="en-GB" altLang="en-US" sz="2000">
              <a:latin typeface="Times New Roman" panose="02020603050405020304" charset="0"/>
            </a:endParaRPr>
          </a:p>
          <a:p>
            <a:r>
              <a:rPr lang="en-GB" altLang="en-US" sz="2000" b="1">
                <a:latin typeface="Times New Roman" panose="02020603050405020304" charset="0"/>
                <a:sym typeface="+mn-ea"/>
              </a:rPr>
              <a:t>29</a:t>
            </a:r>
            <a:r>
              <a:rPr lang="en-GB" altLang="en-US" sz="2000">
                <a:latin typeface="Times New Roman" panose="02020603050405020304" charset="0"/>
                <a:sym typeface="+mn-ea"/>
              </a:rPr>
              <a:t> Представленные субсидии на приобретение жилья;</a:t>
            </a:r>
            <a:endParaRPr lang="en-GB" altLang="en-US" sz="2000">
              <a:latin typeface="Times New Roman" panose="02020603050405020304" charset="0"/>
            </a:endParaRPr>
          </a:p>
          <a:p>
            <a:r>
              <a:rPr lang="en-GB" altLang="en-US" sz="2000" b="1">
                <a:latin typeface="Times New Roman" panose="02020603050405020304" charset="0"/>
                <a:sym typeface="+mn-ea"/>
              </a:rPr>
              <a:t>30</a:t>
            </a:r>
            <a:r>
              <a:rPr lang="en-GB" altLang="en-US" sz="2000">
                <a:latin typeface="Times New Roman" panose="02020603050405020304" charset="0"/>
                <a:sym typeface="+mn-ea"/>
              </a:rPr>
              <a:t> "Расчеты по исполнению денежных обязательств через третьих лиц";</a:t>
            </a:r>
            <a:endParaRPr lang="en-GB" altLang="en-US" sz="2000">
              <a:latin typeface="Times New Roman" panose="02020603050405020304" charset="0"/>
            </a:endParaRPr>
          </a:p>
          <a:p>
            <a:r>
              <a:rPr lang="en-GB" altLang="en-US" sz="2000" b="1">
                <a:latin typeface="Times New Roman" panose="02020603050405020304" charset="0"/>
                <a:sym typeface="+mn-ea"/>
              </a:rPr>
              <a:t>31</a:t>
            </a:r>
            <a:r>
              <a:rPr lang="en-GB" altLang="en-US" sz="2000">
                <a:latin typeface="Times New Roman" panose="02020603050405020304" charset="0"/>
                <a:sym typeface="+mn-ea"/>
              </a:rPr>
              <a:t> "Акции по номинальной стоимости";</a:t>
            </a:r>
            <a:endParaRPr lang="en-GB" altLang="en-US" sz="2000">
              <a:latin typeface="Times New Roman" panose="02020603050405020304" charset="0"/>
            </a:endParaRPr>
          </a:p>
          <a:p>
            <a:r>
              <a:rPr lang="en-GB" altLang="en-US" sz="2000" b="1">
                <a:latin typeface="Times New Roman" panose="02020603050405020304" charset="0"/>
                <a:sym typeface="+mn-ea"/>
              </a:rPr>
              <a:t>40</a:t>
            </a:r>
            <a:r>
              <a:rPr lang="en-GB" altLang="en-US" sz="2000">
                <a:latin typeface="Times New Roman" panose="02020603050405020304" charset="0"/>
                <a:sym typeface="+mn-ea"/>
              </a:rPr>
              <a:t> "Активы в управляющих компаниях";</a:t>
            </a:r>
            <a:endParaRPr lang="en-GB" altLang="en-US" sz="2000">
              <a:latin typeface="Times New Roman" panose="02020603050405020304" charset="0"/>
            </a:endParaRPr>
          </a:p>
          <a:p>
            <a:r>
              <a:rPr lang="en-GB" altLang="en-US" sz="2000" b="1">
                <a:latin typeface="Times New Roman" panose="02020603050405020304" charset="0"/>
                <a:sym typeface="+mn-ea"/>
              </a:rPr>
              <a:t>42</a:t>
            </a:r>
            <a:r>
              <a:rPr lang="en-GB" altLang="en-US" sz="2000">
                <a:latin typeface="Times New Roman" panose="02020603050405020304" charset="0"/>
                <a:sym typeface="+mn-ea"/>
              </a:rPr>
              <a:t> "Бюджетные инвестиции, реализуемые организациями".</a:t>
            </a:r>
            <a:endParaRPr lang="en-GB" altLang="en-US" sz="2000">
              <a:latin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2834" y="260648"/>
            <a:ext cx="9121166" cy="119888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en-GB" altLang="en-US" sz="2400" b="1" dirty="0">
              <a:latin typeface="Times New Roman" panose="02020603050405020304" charset="0"/>
              <a:sym typeface="+mn-ea"/>
            </a:endParaRPr>
          </a:p>
          <a:p>
            <a:pPr algn="ctr"/>
            <a:r>
              <a:rPr lang="ru-RU" altLang="en-GB" sz="2400" b="1" dirty="0">
                <a:latin typeface="Times New Roman" panose="02020603050405020304" charset="0"/>
                <a:sym typeface="+mn-ea"/>
              </a:rPr>
              <a:t>Счет </a:t>
            </a:r>
            <a:r>
              <a:rPr lang="en-GB" altLang="en-US" sz="2400" b="1" dirty="0">
                <a:latin typeface="Times New Roman" panose="02020603050405020304" charset="0"/>
                <a:sym typeface="+mn-ea"/>
              </a:rPr>
              <a:t>01 </a:t>
            </a:r>
            <a:r>
              <a:rPr lang="en-GB" altLang="en-US" sz="2400" b="1" dirty="0" err="1" smtClean="0">
                <a:latin typeface="Times New Roman" panose="02020603050405020304" charset="0"/>
                <a:sym typeface="+mn-ea"/>
              </a:rPr>
              <a:t>Имущество</a:t>
            </a:r>
            <a:r>
              <a:rPr lang="en-GB" altLang="en-US" sz="2400" b="1" dirty="0">
                <a:latin typeface="Times New Roman" panose="02020603050405020304" charset="0"/>
                <a:sym typeface="+mn-ea"/>
              </a:rPr>
              <a:t>, </a:t>
            </a:r>
            <a:r>
              <a:rPr lang="en-GB" altLang="en-US" sz="2400" b="1" dirty="0" err="1">
                <a:latin typeface="Times New Roman" panose="02020603050405020304" charset="0"/>
                <a:sym typeface="+mn-ea"/>
              </a:rPr>
              <a:t>полученное</a:t>
            </a:r>
            <a:r>
              <a:rPr lang="en-GB" altLang="en-US" sz="2400" b="1" dirty="0">
                <a:latin typeface="Times New Roman" panose="02020603050405020304" charset="0"/>
                <a:sym typeface="+mn-ea"/>
              </a:rPr>
              <a:t> в </a:t>
            </a:r>
            <a:r>
              <a:rPr lang="en-GB" altLang="en-US" sz="2400" b="1" dirty="0" err="1">
                <a:latin typeface="Times New Roman" panose="02020603050405020304" charset="0"/>
                <a:sym typeface="+mn-ea"/>
              </a:rPr>
              <a:t>пользование</a:t>
            </a:r>
          </a:p>
          <a:p>
            <a:pPr algn="ctr"/>
            <a:endParaRPr lang="ru-RU" sz="2400" b="1" dirty="0"/>
          </a:p>
        </p:txBody>
      </p:sp>
      <p:sp>
        <p:nvSpPr>
          <p:cNvPr id="6" name="Text Box 5"/>
          <p:cNvSpPr txBox="1"/>
          <p:nvPr/>
        </p:nvSpPr>
        <p:spPr>
          <a:xfrm>
            <a:off x="16930" y="1556792"/>
            <a:ext cx="9120505" cy="415498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имущество полученное учреждением в пользование, не являющееся объектами аренды;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ценности, которые в соответствии с законодательством </a:t>
            </a:r>
            <a:r>
              <a:rPr lang="ru-RU" sz="24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РФ не </a:t>
            </a:r>
            <a:r>
              <a:rPr lang="ru-RU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подлежат отражению на балансе учреждения (музейные предметы и музейные коллекции, включенные в состав государственной части (негосударственной части - по объектам муниципальной собственности) Музейного фонда </a:t>
            </a:r>
            <a:r>
              <a:rPr lang="ru-RU" sz="24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РФ);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неисключительные права пользования на результаты интеллектуальной деятельности;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права ограниченного пользования чужими земельными </a:t>
            </a:r>
            <a:endParaRPr lang="ru-RU" sz="2400" dirty="0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ru-RU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ru-RU" sz="24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участками.</a:t>
            </a:r>
            <a:endParaRPr lang="en-GB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109220" y="121920"/>
          <a:ext cx="8926195" cy="6614160"/>
        </p:xfrm>
        <a:graphic>
          <a:graphicData uri="http://schemas.openxmlformats.org/drawingml/2006/table">
            <a:tbl>
              <a:tblPr firstRow="1">
                <a:tableStyleId>{37CE84F3-28C3-443E-9E96-99CF82512B78}</a:tableStyleId>
              </a:tblPr>
              <a:tblGrid>
                <a:gridCol w="2153920"/>
                <a:gridCol w="6772275"/>
              </a:tblGrid>
              <a:tr h="1005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2000" dirty="0">
                          <a:solidFill>
                            <a:schemeClr val="tx1"/>
                          </a:solidFill>
                          <a:latin typeface="Times New Roman" panose="02020603050405020304" charset="0"/>
                        </a:rPr>
                        <a:t>Принятие к учету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Акт приема-передачи (иного документа, подтверждающего получение имущества и (или) права его пользования) по стоимости.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2000" b="1">
                          <a:solidFill>
                            <a:schemeClr val="tx1"/>
                          </a:solidFill>
                          <a:latin typeface="Times New Roman" panose="02020603050405020304" charset="0"/>
                        </a:rPr>
                        <a:t>Внутренние перемещения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Отражается на основании оправдательных первичных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документов путем изменения ответственного лица и (или) места хранения.</a:t>
                      </a:r>
                      <a:endParaRPr lang="ru-RU" altLang="en-US" sz="2000" dirty="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631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1800" b="1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</a:rPr>
                        <a:t>Передача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Передача используемого безвозмездно учреждением объекта нефинансовых активов субарендатору (иному пользователю) отражается на основании акта приема-передачи по </a:t>
                      </a:r>
                      <a:r>
                        <a:rPr lang="ru-RU" sz="1800" b="0" i="0" u="none" strike="noStrike" baseline="0" dirty="0" err="1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забалансовому</a:t>
                      </a:r>
                      <a:r>
                        <a:rPr lang="ru-RU" sz="1800" b="0" i="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счету путем изменения материально ответственного лица, с одновременным отражением переданного объекта на соответствующем </a:t>
                      </a:r>
                      <a:r>
                        <a:rPr lang="ru-RU" sz="1800" b="0" i="0" u="none" strike="noStrike" baseline="0" dirty="0" err="1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забалансовом</a:t>
                      </a:r>
                      <a:r>
                        <a:rPr lang="ru-RU" sz="1800" b="0" i="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счете 25 «Имущество, переданное  в возмездное пользование (аренду)»,  счете 26  «Имущество, переданное в безвозмездное пользование». </a:t>
                      </a:r>
                      <a:endParaRPr lang="ru-RU" altLang="en-US" sz="1800" b="0" i="0" u="none" strike="noStrike" baseline="0" dirty="0" smtClean="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8153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2000" b="1">
                          <a:solidFill>
                            <a:schemeClr val="tx1"/>
                          </a:solidFill>
                          <a:latin typeface="Times New Roman" panose="02020603050405020304" charset="0"/>
                        </a:rPr>
                        <a:t>Выбытие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</a:rPr>
                        <a:t>Акт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charset="0"/>
                        </a:rPr>
                        <a:t>приема-передачи, подтверждающего принятие балансодержателем объекта, по стоимости, по которой они ранее были приняты к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Times New Roman" panose="02020603050405020304" charset="0"/>
                        </a:rPr>
                        <a:t>забалансовому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charset="0"/>
                        </a:rPr>
                        <a:t> учету.</a:t>
                      </a:r>
                      <a:endParaRPr lang="ru-RU" altLang="en-US" sz="2000" dirty="0">
                        <a:solidFill>
                          <a:schemeClr val="tx1"/>
                        </a:solidFill>
                        <a:latin typeface="Times New Roman" panose="0202060305040502030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2490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2000" b="1">
                          <a:solidFill>
                            <a:schemeClr val="tx1"/>
                          </a:solidFill>
                          <a:latin typeface="Times New Roman" panose="02020603050405020304" charset="0"/>
                        </a:rPr>
                        <a:t>Аналитический учет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</a:rPr>
                        <a:t>Карточка количественно-суммового учета материальных ценностей в разрезе объектов имущества, собственников имущества, а также по учетным (инвентарным, серийным, реестровым) номерам, указанным в акте приема-передачи. </a:t>
                      </a:r>
                      <a:endParaRPr lang="ru-RU" altLang="en-US" sz="2000" dirty="0" smtClean="0"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1605" y="146050"/>
            <a:ext cx="8860790" cy="4603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altLang="en-GB" sz="2400" b="1" dirty="0">
                <a:latin typeface="Times New Roman" panose="02020603050405020304" charset="0"/>
                <a:sym typeface="+mn-ea"/>
              </a:rPr>
              <a:t> Счет </a:t>
            </a:r>
            <a:r>
              <a:rPr lang="en-GB" altLang="en-US" sz="2400" b="1" dirty="0">
                <a:latin typeface="Times New Roman" panose="02020603050405020304" charset="0"/>
                <a:sym typeface="+mn-ea"/>
              </a:rPr>
              <a:t>02 </a:t>
            </a:r>
            <a:r>
              <a:rPr lang="en-GB" altLang="en-US" sz="2400" dirty="0">
                <a:latin typeface="Times New Roman" panose="02020603050405020304" charset="0"/>
                <a:sym typeface="+mn-ea"/>
              </a:rPr>
              <a:t>"</a:t>
            </a:r>
            <a:r>
              <a:rPr lang="en-GB" altLang="en-US" sz="2400" dirty="0" err="1">
                <a:latin typeface="Times New Roman" panose="02020603050405020304" charset="0"/>
                <a:sym typeface="+mn-ea"/>
              </a:rPr>
              <a:t>Материальные</a:t>
            </a:r>
            <a:r>
              <a:rPr lang="en-GB" altLang="en-US" sz="24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  <a:sym typeface="+mn-ea"/>
              </a:rPr>
              <a:t>ценности</a:t>
            </a:r>
            <a:r>
              <a:rPr lang="en-GB" altLang="en-US" sz="24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  <a:sym typeface="+mn-ea"/>
              </a:rPr>
              <a:t>на</a:t>
            </a:r>
            <a:r>
              <a:rPr lang="en-GB" altLang="en-US" sz="2400" dirty="0">
                <a:latin typeface="Times New Roman" panose="02020603050405020304" charset="0"/>
                <a:sym typeface="+mn-ea"/>
              </a:rPr>
              <a:t> </a:t>
            </a:r>
            <a:r>
              <a:rPr lang="en-GB" altLang="en-US" sz="2400" dirty="0" err="1">
                <a:latin typeface="Times New Roman" panose="02020603050405020304" charset="0"/>
                <a:sym typeface="+mn-ea"/>
              </a:rPr>
              <a:t>хранении</a:t>
            </a:r>
            <a:r>
              <a:rPr lang="en-GB" altLang="en-US" sz="2400" dirty="0" smtClean="0">
                <a:latin typeface="Times New Roman" panose="02020603050405020304" charset="0"/>
                <a:sym typeface="+mn-ea"/>
              </a:rPr>
              <a:t>"</a:t>
            </a:r>
            <a:endParaRPr lang="en-GB" altLang="en-US" sz="2400" dirty="0">
              <a:latin typeface="Times New Roman" panose="0202060305040502030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8687" y="764704"/>
            <a:ext cx="8862060" cy="563231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материальные ценности учреждения, не соответствующих критериям активов; 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материальные ценности, принятых учреждением на хранение, в переработку;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материальные ценности, полученные (принятые к учету) учреждением до момента обращения их в собственность государства и (или) передачи указанного имущества органу, осуществляющему в отношении указанного имущества полномочия собственника (имущество, полученное в качестве дара, бесхозяйное имущество и т.п.)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 материальные ценности, изъятые в возмещение причиненного ущерба, за исключением материальных ценностей, являющихся </a:t>
            </a:r>
            <a:r>
              <a:rPr lang="ru-RU" sz="2000" dirty="0" smtClean="0">
                <a:latin typeface="Times New Roman" panose="02020603050405020304" charset="0"/>
                <a:cs typeface="Times New Roman" panose="02020603050405020304" charset="0"/>
              </a:rPr>
              <a:t>согласно законодательству Российской Федерации вещественными доказательствами и  учитываемых обособленно, материальных ценностей, изъятых (задержанных) таможенными органами и не помещенных на склад временного хранения  таможенного органа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charset="0"/>
                <a:cs typeface="Times New Roman" panose="02020603050405020304" charset="0"/>
              </a:rPr>
              <a:t> имущество,  в отношении которого принято решение о списании (прекращении эксплуатации), в том числе в связи с физическими или моральным износом и невозможностью (нецелесообразностью) его дальнейшего использования, до момента его демонтажа (утилизации, уничтожения).</a:t>
            </a:r>
            <a:r>
              <a:rPr lang="ru-RU" sz="2000" dirty="0" smtClean="0">
                <a:latin typeface="Times New Roman" panose="02020603050405020304" charset="0"/>
                <a:cs typeface="Times New Roman" panose="02020603050405020304" charset="0"/>
                <a:hlinkClick r:id="rId3"/>
              </a:rPr>
              <a:t> </a:t>
            </a:r>
            <a:endParaRPr lang="ru-RU" sz="2000" dirty="0" smtClean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graphicFrame>
        <p:nvGraphicFramePr>
          <p:cNvPr id="5" name="Table 4"/>
          <p:cNvGraphicFramePr/>
          <p:nvPr/>
        </p:nvGraphicFramePr>
        <p:xfrm>
          <a:off x="152400" y="209550"/>
          <a:ext cx="8876030" cy="6477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6135"/>
                <a:gridCol w="6779895"/>
              </a:tblGrid>
              <a:tr h="22447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2000" dirty="0">
                          <a:latin typeface="Times New Roman" panose="02020603050405020304" charset="0"/>
                        </a:rPr>
                        <a:t>Принятие к учету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000" dirty="0" smtClean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У</a:t>
                      </a:r>
                      <a:r>
                        <a:rPr lang="ru-RU" sz="2000" dirty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читываются на основании первичного документа, подтверждающего получение, а в случае одностороннего оформления акта учреждением, в условной оценке: один объект, один рубль.</a:t>
                      </a:r>
                      <a:endParaRPr lang="ru-RU" sz="2000" dirty="0" smtClean="0"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ru-RU" altLang="en-US" sz="2000" dirty="0"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/>
                </a:tc>
              </a:tr>
              <a:tr h="14033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2000">
                          <a:latin typeface="Times New Roman" panose="02020603050405020304" charset="0"/>
                        </a:rPr>
                        <a:t>Внутренние перемещения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000" dirty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Отражаются по </a:t>
                      </a:r>
                      <a:r>
                        <a:rPr lang="ru-RU" sz="2000" dirty="0" err="1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забалансовому</a:t>
                      </a:r>
                      <a:r>
                        <a:rPr lang="ru-RU" sz="2000" dirty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счету на основании оправдательных первичных документов, путем изменения материально-ответственного лица и (или) места хранения.</a:t>
                      </a:r>
                      <a:endParaRPr lang="ru-RU" altLang="en-US" sz="2000"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/>
                </a:tc>
              </a:tr>
              <a:tr h="9823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2000">
                          <a:latin typeface="Times New Roman" panose="02020603050405020304" charset="0"/>
                        </a:rPr>
                        <a:t>Выбытие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000" dirty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Отражается на основании оправдательных документов по </a:t>
                      </a:r>
                      <a:r>
                        <a:rPr lang="ru-RU" sz="2000" dirty="0" smtClean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стоимости, по которой они были приняты к </a:t>
                      </a:r>
                      <a:r>
                        <a:rPr lang="ru-RU" sz="2000" dirty="0" err="1" smtClean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забалансовому</a:t>
                      </a:r>
                      <a:r>
                        <a:rPr lang="ru-RU" sz="2000" dirty="0" smtClean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учету.</a:t>
                      </a:r>
                      <a:endParaRPr lang="ru-RU" altLang="en-US" sz="2000"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/>
                </a:tc>
              </a:tr>
              <a:tr h="18237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2000" dirty="0">
                          <a:latin typeface="Times New Roman" panose="02020603050405020304" charset="0"/>
                        </a:rPr>
                        <a:t>Аналитический учет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000" dirty="0" smtClean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Карточка </a:t>
                      </a:r>
                      <a:r>
                        <a:rPr lang="ru-RU" sz="2000" dirty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учета материальных ценностей в разрезе владельцев, по видам, сортам и местам хранения.</a:t>
                      </a:r>
                    </a:p>
                    <a:p>
                      <a:pPr>
                        <a:buNone/>
                      </a:pPr>
                      <a:endParaRPr lang="ru-RU" altLang="en-US" sz="2000" dirty="0"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" y="380556"/>
            <a:ext cx="9160474" cy="14763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Бланки строгой отчетности (бланков трудовых книжек, вкладышей к ним, аттестатов, дипломов, свидетельств, сертификатов, бланков листков нетрудоспособности, квитанций и иных бланков строгой отчетности).  Перечень бланков, относимых к бланкам строгой отчетности, устанавливается учреждением в рамках формирования учетной политики.</a:t>
            </a:r>
          </a:p>
          <a:p>
            <a:endParaRPr lang="ru-RU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2216"/>
            <a:ext cx="9144000" cy="368300"/>
          </a:xfrm>
          <a:prstGeom prst="rect">
            <a:avLst/>
          </a:prstGeom>
          <a:solidFill>
            <a:schemeClr val="accent3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Счет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03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«Бланки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строгой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отчетности»</a:t>
            </a:r>
            <a:endParaRPr lang="ru-RU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1750" y="1887855"/>
          <a:ext cx="9112250" cy="4754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31645"/>
                <a:gridCol w="7380605"/>
              </a:tblGrid>
              <a:tr h="1463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1800" dirty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Принятие к учету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Бланки строгой отчетности учитываются на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забалансовом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счете в разрезе ответственных за их хранение и (или) выдачу лиц, мест хранения в условной оценке: один бланк, один рубль, а в случаях установленной учреждением в рамках формирования учетной политики: по стоимости приобретения бланков.</a:t>
                      </a: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1800">
                          <a:latin typeface="Times New Roman" panose="02020603050405020304" charset="0"/>
                          <a:cs typeface="Times New Roman" panose="02020603050405020304" charset="0"/>
                        </a:rPr>
                        <a:t>Внутренние перемещения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 smtClean="0">
                          <a:latin typeface="Times New Roman" panose="02020603050405020304" charset="0"/>
                          <a:cs typeface="Times New Roman" panose="02020603050405020304" charset="0"/>
                        </a:rPr>
                        <a:t>Оправдательные первичных документов, путем изменения ответственного лица и (или) места хранения.</a:t>
                      </a:r>
                      <a:endParaRPr lang="ru-RU" sz="18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17373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1800">
                          <a:latin typeface="Times New Roman" panose="02020603050405020304" charset="0"/>
                          <a:cs typeface="Times New Roman" panose="02020603050405020304" charset="0"/>
                        </a:rPr>
                        <a:t>Выбытие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 smtClean="0">
                          <a:latin typeface="Times New Roman" panose="02020603050405020304" charset="0"/>
                          <a:cs typeface="Times New Roman" panose="02020603050405020304" charset="0"/>
                        </a:rPr>
                        <a:t>Выбытие бланков строгой отчетности при их оформлении (выдаче), передаче иному юридическому лицу, ответственному за их оформление (выдачу), а также в связи с выявлением порчи, хищений, недостачи, принятием решения о их списании (уничтожении), производится на основании Акта (Акта приема-передачи, Акта о списании) по стоимости, по которой бланки строгой отчетности были ранее приняты к учету.</a:t>
                      </a:r>
                      <a:endParaRPr lang="ru-RU" sz="18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18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Аналитический учет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 smtClean="0">
                          <a:latin typeface="Times New Roman" panose="02020603050405020304" charset="0"/>
                          <a:cs typeface="Times New Roman" panose="02020603050405020304" charset="0"/>
                        </a:rPr>
                        <a:t>Ведется по каждому виду бланков строгой отчетности в разрезе ответственных за их хранение и (или) выдачу лиц и мест хранения в Книге по учету бланков строгой отчетности.</a:t>
                      </a:r>
                      <a:endParaRPr lang="ru-RU" sz="18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7504" y="831121"/>
            <a:ext cx="8928992" cy="1322070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charset="0"/>
                <a:cs typeface="Times New Roman" panose="02020603050405020304" charset="0"/>
              </a:rPr>
              <a:t>Материальные ценности, выданные на транспортные средства взамен изношенных, в целях контроля за их использованием. Перечень материальных ценностей, учитываемых на </a:t>
            </a:r>
            <a:r>
              <a:rPr lang="ru-RU" sz="2000" dirty="0" err="1" smtClean="0">
                <a:latin typeface="Times New Roman" panose="02020603050405020304" charset="0"/>
                <a:cs typeface="Times New Roman" panose="02020603050405020304" charset="0"/>
              </a:rPr>
              <a:t>забалансовом</a:t>
            </a:r>
            <a:r>
              <a:rPr lang="ru-RU" sz="2000" dirty="0" smtClean="0">
                <a:latin typeface="Times New Roman" panose="02020603050405020304" charset="0"/>
                <a:cs typeface="Times New Roman" panose="02020603050405020304" charset="0"/>
              </a:rPr>
              <a:t> счете (двигатели, аккумуляторы, шины и покрышки и т.п.) устанавливается учетной политикой учреждения.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315" y="0"/>
            <a:ext cx="8914130" cy="829945"/>
          </a:xfrm>
          <a:prstGeom prst="rect">
            <a:avLst/>
          </a:prstGeom>
          <a:solidFill>
            <a:srgbClr val="E076B3"/>
          </a:solidFill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Счет </a:t>
            </a:r>
            <a: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09 </a:t>
            </a: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«Запасные </a:t>
            </a:r>
            <a: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части к транспортным средствам, выданные взамен </a:t>
            </a: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изношенных»</a:t>
            </a:r>
            <a:endParaRPr lang="ru-RU" sz="24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7315" y="2242185"/>
          <a:ext cx="8866505" cy="4389120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1970405"/>
                <a:gridCol w="6896100"/>
              </a:tblGrid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2000" b="0" dirty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Принятие к учету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B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Материальные ценности отражаются на </a:t>
                      </a:r>
                      <a:r>
                        <a:rPr lang="ru-RU" sz="2000" b="0" u="none" strike="noStrike" baseline="0" dirty="0" err="1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забалансовом</a:t>
                      </a:r>
                      <a:r>
                        <a:rPr lang="ru-RU" sz="2000" b="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учете в момент их выбытия с балансового счета в целях ремонта транспортных средств и учитываются в течение периода их эксплуатации (использования) в составе транспортного средства.</a:t>
                      </a:r>
                      <a:endParaRPr lang="ru-RU" sz="2000" b="0" i="0" u="none" strike="noStrike" baseline="0" dirty="0" smtClean="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B4D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2000" dirty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Выбытие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4D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Акт приема-сдачи выполненных работ, подтверждающих их замену. При выбытии транспортного средства запасные части, установленные на нем и учитываемые на </a:t>
                      </a:r>
                      <a:r>
                        <a:rPr lang="ru-RU" sz="2000" u="none" strike="noStrike" baseline="0" dirty="0" err="1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забалансовом</a:t>
                      </a:r>
                      <a:r>
                        <a:rPr lang="ru-RU" sz="200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счете, списываются с </a:t>
                      </a:r>
                      <a:r>
                        <a:rPr lang="ru-RU" sz="2000" u="none" strike="noStrike" baseline="0" dirty="0" err="1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забалансового</a:t>
                      </a:r>
                      <a:r>
                        <a:rPr lang="ru-RU" sz="200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учета.</a:t>
                      </a:r>
                      <a:endParaRPr lang="ru-RU" sz="2000" b="0" i="0" u="none" strike="noStrike" baseline="0" dirty="0" smtClean="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4DE"/>
                    </a:solidFill>
                  </a:tcPr>
                </a:tc>
              </a:tr>
              <a:tr h="13248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1800" dirty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Аналитический учет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3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Карточка количественно-суммового учета в разрезе лиц, получивших материальные ценности, с указанием их должности, фамилии, имени, отчества(табельного номера), транспортных средств, по видам материальных ценностей  (с указанием производственных номеров при их наличии) и их количеству.</a:t>
                      </a:r>
                      <a:endParaRPr lang="ru-RU" altLang="en-GB" sz="1800" dirty="0" smtClean="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3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-99392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350828"/>
            <a:ext cx="9144000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charset="0"/>
                <a:cs typeface="Times New Roman" panose="02020603050405020304" charset="0"/>
              </a:rPr>
              <a:t>Находящихся </a:t>
            </a:r>
            <a:r>
              <a:rPr lang="ru-RU" dirty="0">
                <a:latin typeface="Times New Roman" panose="02020603050405020304" charset="0"/>
                <a:cs typeface="Times New Roman" panose="02020603050405020304" charset="0"/>
              </a:rPr>
              <a:t>в эксплуатации учреждения объектов основных средств стоимостью до 10000 рублей включительно, за исключением объектов библиотечного фонда и объектов недвижимого имущества в целях обеспечения надлежащего контроля за их движением.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charset="0"/>
                <a:cs typeface="Times New Roman" panose="02020603050405020304" charset="0"/>
              </a:rPr>
              <a:t>Счет 21 "Основные средства в эксплуатации"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1306950"/>
          <a:ext cx="9144000" cy="539496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052228"/>
                <a:gridCol w="7091772"/>
              </a:tblGrid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18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Принятие к учету</a:t>
                      </a:r>
                      <a:endParaRPr lang="ru-RU" altLang="en-GB" sz="1800" dirty="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 smtClean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Первичный документ, подтверждающий ввод (передачу) объекта в эксплуатацию в условной оценке: один объект, один рубль, в случае утверждения учреждением в рамках формирования учетной политики иного порядка - по балансовой стоимости введенного в эксплуатацию объекта.</a:t>
                      </a:r>
                      <a:endParaRPr lang="en-GB" altLang="en-US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1800" dirty="0" smtClean="0">
                          <a:latin typeface="Times New Roman" panose="02020603050405020304" charset="0"/>
                          <a:cs typeface="Times New Roman" panose="02020603050405020304" charset="0"/>
                        </a:rPr>
                        <a:t>Передача</a:t>
                      </a:r>
                      <a:endParaRPr lang="ru-RU" altLang="en-GB" sz="1800" dirty="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u="none" strike="noStrike" baseline="0" dirty="0" smtClean="0">
                          <a:latin typeface="Times New Roman" panose="02020603050405020304" charset="0"/>
                          <a:cs typeface="Times New Roman" panose="02020603050405020304" charset="0"/>
                        </a:rPr>
                        <a:t>Акт приема-передачи по </a:t>
                      </a:r>
                      <a:r>
                        <a:rPr lang="ru-RU" sz="1800" u="none" strike="noStrike" baseline="0" dirty="0" err="1" smtClean="0">
                          <a:latin typeface="Times New Roman" panose="02020603050405020304" charset="0"/>
                          <a:cs typeface="Times New Roman" panose="02020603050405020304" charset="0"/>
                        </a:rPr>
                        <a:t>забалансовому</a:t>
                      </a:r>
                      <a:r>
                        <a:rPr lang="ru-RU" sz="1800" u="none" strike="noStrike" baseline="0" dirty="0" smtClean="0">
                          <a:latin typeface="Times New Roman" panose="02020603050405020304" charset="0"/>
                          <a:cs typeface="Times New Roman" panose="02020603050405020304" charset="0"/>
                        </a:rPr>
                        <a:t> счету путем изменения материально ответственного лица с одновременным отражением переданного объекта на соответствующем </a:t>
                      </a:r>
                      <a:r>
                        <a:rPr lang="ru-RU" sz="1800" u="none" strike="noStrike" baseline="0" dirty="0" err="1" smtClean="0">
                          <a:latin typeface="Times New Roman" panose="02020603050405020304" charset="0"/>
                          <a:cs typeface="Times New Roman" panose="02020603050405020304" charset="0"/>
                        </a:rPr>
                        <a:t>забалансовом</a:t>
                      </a:r>
                      <a:r>
                        <a:rPr lang="ru-RU" sz="1800" u="none" strike="noStrike" baseline="0" dirty="0" smtClean="0">
                          <a:latin typeface="Times New Roman" panose="02020603050405020304" charset="0"/>
                          <a:cs typeface="Times New Roman" panose="02020603050405020304" charset="0"/>
                        </a:rPr>
                        <a:t> счете "Имущество, переданное в возмездное пользование (аренду)" либо "Имущество, переданное в безвозмездное пользование".</a:t>
                      </a:r>
                      <a:endParaRPr lang="ru-RU" sz="18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18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Внутренние перемещения</a:t>
                      </a:r>
                      <a:endParaRPr lang="ru-RU" altLang="en-GB" sz="1800" dirty="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u="none" strike="noStrike" baseline="0" dirty="0" smtClean="0">
                          <a:latin typeface="Times New Roman" panose="02020603050405020304" charset="0"/>
                          <a:cs typeface="Times New Roman" panose="02020603050405020304" charset="0"/>
                        </a:rPr>
                        <a:t>Оправдательный первичный документы путем изменения материально ответственного лица и (или) места хранения.</a:t>
                      </a:r>
                      <a:endParaRPr lang="ru-RU" sz="18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18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Выбытие</a:t>
                      </a:r>
                      <a:endParaRPr lang="ru-RU" altLang="en-GB" sz="1800" dirty="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u="none" strike="noStrike" baseline="0" dirty="0" smtClean="0">
                          <a:latin typeface="Times New Roman" panose="02020603050405020304" charset="0"/>
                          <a:cs typeface="Times New Roman" panose="02020603050405020304" charset="0"/>
                        </a:rPr>
                        <a:t>Акт (Акта приема-передачи, Акта о списании) в том числе в связи с выявлением порчи, хищений, недостачи и (или) принятия решения о их списании (уничтожении).</a:t>
                      </a:r>
                      <a:endParaRPr lang="ru-RU" sz="18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62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18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Аналитический учет</a:t>
                      </a:r>
                      <a:endParaRPr lang="ru-RU" altLang="en-GB" sz="1800" dirty="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u="none" strike="noStrike" baseline="0" dirty="0" smtClean="0">
                          <a:latin typeface="Times New Roman" panose="02020603050405020304" charset="0"/>
                          <a:cs typeface="Times New Roman" panose="02020603050405020304" charset="0"/>
                        </a:rPr>
                        <a:t>Карточка количественно-суммового учета материальных ценностей в порядке, установленном учреждением в рамках формирования учетной политики</a:t>
                      </a:r>
                      <a:endParaRPr lang="ru-RU" sz="18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874456"/>
            <a:ext cx="9150548" cy="341503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Счет предназначен для учета учреждением (грузополучателем) полученных </a:t>
            </a:r>
            <a:r>
              <a:rPr lang="ru-RU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от поставщика материальных ценностей до момента получения грузополучателем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Извещения (ф.0504805) (подтверждения заказчиком централизованной закупки исполнения поставки по централизованному снабжению, в том числе на основании оформленного грузополучателем Извещения (ф.0504805) и копий документов поставщика на отправленные ценности в адрес грузополучателя, при этом  пользование имуществом до получения указанных документов (подтверждения исполнения поставки по централизованному снабжению) допускается: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казенным учреждением – при наличии разрешается уполномоченного органа исполнительной власти, главного распорядителя бюджетных средств, обособленным подразделением (филиалом) бюджетного учреждения (автономного учреждения) –при наличии разрешения учреждения, его создавшим.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46054"/>
            <a:ext cx="9144000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charset="0"/>
                <a:cs typeface="Times New Roman" panose="02020603050405020304" charset="0"/>
              </a:rPr>
              <a:t>Счет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charset="0"/>
                <a:cs typeface="Times New Roman" panose="02020603050405020304" charset="0"/>
              </a:rPr>
              <a:t>22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charset="0"/>
                <a:cs typeface="Times New Roman" panose="02020603050405020304" charset="0"/>
              </a:rPr>
              <a:t>«Материальные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charset="0"/>
                <a:cs typeface="Times New Roman" panose="02020603050405020304" charset="0"/>
              </a:rPr>
              <a:t>ценности, полученные по централизованному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charset="0"/>
                <a:cs typeface="Times New Roman" panose="02020603050405020304" charset="0"/>
              </a:rPr>
              <a:t>снабжению»</a:t>
            </a:r>
            <a:endParaRPr lang="ru-RU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7463" y="4289296"/>
          <a:ext cx="9036480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9735"/>
                <a:gridCol w="7346745"/>
              </a:tblGrid>
              <a:tr h="701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2000" dirty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Принятие к учету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Первичный документ, подтверждающий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 получение материальных ценностей от поставщика</a:t>
                      </a:r>
                      <a:endParaRPr lang="ru-RU" sz="2000" dirty="0" smtClean="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6557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2000" dirty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Внутренние перемещения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Оправдательный первичный документы путем изменения материально ответственного лица и (или) места хранения.</a:t>
                      </a:r>
                    </a:p>
                  </a:txBody>
                  <a:tcPr/>
                </a:tc>
              </a:tr>
              <a:tr h="9368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2000" dirty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Аналитический учет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В порядке, установленном учреждением в рамках формирования учетной политики.</a:t>
                      </a:r>
                    </a:p>
                    <a:p>
                      <a:endParaRPr lang="ru-RU" sz="2000" dirty="0" smtClean="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5095" y="1115060"/>
            <a:ext cx="8837930" cy="22467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charset="0"/>
                <a:cs typeface="Times New Roman" panose="02020603050405020304" charset="0"/>
              </a:rPr>
              <a:t>Объекты учета операционной аренды, в части предоставленных </a:t>
            </a:r>
            <a:r>
              <a:rPr lang="ru-RU" sz="2000" dirty="0">
                <a:latin typeface="Times New Roman" panose="02020603050405020304" charset="0"/>
                <a:cs typeface="Times New Roman" panose="02020603050405020304" charset="0"/>
              </a:rPr>
              <a:t>прав пользования имуществом, переданным учреждением (органом исполнительной власти, осуществляющим полномочия собственника государственного (муниципального) имущества) в безвозмездное пользование, а также имущества, переданного в пользование в целях обеспечения деятельности получателя имущества, для обеспечения надлежащего контроля за его сохранностью, целевым использованием и движением.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5095" y="131445"/>
            <a:ext cx="8838565" cy="983615"/>
          </a:xfrm>
          <a:prstGeom prst="rect">
            <a:avLst/>
          </a:prstGeom>
          <a:solidFill>
            <a:srgbClr val="666699"/>
          </a:solidFill>
        </p:spPr>
        <p:txBody>
          <a:bodyPr wrap="square">
            <a:spAutoFit/>
          </a:bodyPr>
          <a:lstStyle/>
          <a:p>
            <a:pPr algn="ctr"/>
            <a:endParaRPr lang="ru-RU" b="1" dirty="0" smtClean="0"/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Счет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26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«Имущество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, переданное в безвозмездное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пользование»</a:t>
            </a:r>
          </a:p>
          <a:p>
            <a:pPr algn="ctr"/>
            <a:endParaRPr lang="ru-RU" sz="2000" b="1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6" name="Table 5"/>
          <p:cNvGraphicFramePr/>
          <p:nvPr/>
        </p:nvGraphicFramePr>
        <p:xfrm>
          <a:off x="125095" y="3752850"/>
          <a:ext cx="8837930" cy="2407920"/>
        </p:xfrm>
        <a:graphic>
          <a:graphicData uri="http://schemas.openxmlformats.org/drawingml/2006/table">
            <a:tbl>
              <a:tblPr bandRow="1">
                <a:tableStyleId>{E929F9F4-4A8F-4326-A1B4-22849713DDAB}</a:tableStyleId>
              </a:tblPr>
              <a:tblGrid>
                <a:gridCol w="2247265"/>
                <a:gridCol w="6590665"/>
              </a:tblGrid>
              <a:tr h="5981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2000" dirty="0">
                          <a:solidFill>
                            <a:schemeClr val="tx1"/>
                          </a:solidFill>
                          <a:latin typeface="Times New Roman" panose="02020603050405020304" charset="0"/>
                        </a:rPr>
                        <a:t>Принятие к учету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charset="0"/>
                        </a:rPr>
                        <a:t>На основании первичного учетного документа (Акта приема-передачи).</a:t>
                      </a:r>
                      <a:endParaRPr lang="ru-RU" altLang="en-US" sz="2000" dirty="0">
                        <a:solidFill>
                          <a:schemeClr val="tx1"/>
                        </a:solidFill>
                        <a:latin typeface="Times New Roman" panose="020206030504050203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2000" dirty="0">
                          <a:solidFill>
                            <a:schemeClr val="tx1"/>
                          </a:solidFill>
                          <a:latin typeface="Times New Roman" panose="02020603050405020304" charset="0"/>
                        </a:rPr>
                        <a:t>Выбытие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charset="0"/>
                        </a:rPr>
                        <a:t>Производится на основании Акта по стоимости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</a:rPr>
                        <a:t>.</a:t>
                      </a:r>
                      <a:endParaRPr lang="ru-RU" altLang="en-US" sz="2000" dirty="0" smtClean="0">
                        <a:solidFill>
                          <a:schemeClr val="tx1"/>
                        </a:solidFill>
                        <a:latin typeface="Times New Roman" panose="020206030504050203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2000" dirty="0">
                          <a:solidFill>
                            <a:schemeClr val="tx1"/>
                          </a:solidFill>
                          <a:latin typeface="Times New Roman" panose="02020603050405020304" charset="0"/>
                        </a:rPr>
                        <a:t>Аналитический учет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charset="0"/>
                        </a:rPr>
                        <a:t>Карточка количественно-суммового учета материальных ценностей в разрезе арендаторов (пользователей) имущества, мест его нахождения, по видам имущества в структуре групп, его количеству и стоимости.</a:t>
                      </a:r>
                      <a:endParaRPr lang="ru-RU" altLang="en-US" sz="2000" dirty="0" smtClean="0">
                        <a:solidFill>
                          <a:schemeClr val="tx1"/>
                        </a:solidFill>
                        <a:latin typeface="Times New Roman" panose="020206030504050203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725420"/>
            <a:ext cx="4038600" cy="2275205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10" name="Прямоугольник 2"/>
          <p:cNvSpPr/>
          <p:nvPr/>
        </p:nvSpPr>
        <p:spPr>
          <a:xfrm>
            <a:off x="127635" y="127000"/>
            <a:ext cx="9021445" cy="1383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Счет 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27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«Материальные 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ценности, выданные в личное пользование работникам (сотрудникам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)»</a:t>
            </a:r>
          </a:p>
          <a:p>
            <a:pPr algn="ctr"/>
            <a:endParaRPr lang="ru-RU" b="1" dirty="0"/>
          </a:p>
        </p:txBody>
      </p:sp>
      <p:sp>
        <p:nvSpPr>
          <p:cNvPr id="11" name="Прямоугольник 1"/>
          <p:cNvSpPr/>
          <p:nvPr/>
        </p:nvSpPr>
        <p:spPr>
          <a:xfrm>
            <a:off x="127000" y="1510665"/>
            <a:ext cx="9017000" cy="16300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charset="0"/>
                <a:cs typeface="Times New Roman" panose="02020603050405020304" charset="0"/>
              </a:rPr>
              <a:t>Счет </a:t>
            </a:r>
            <a:r>
              <a:rPr lang="ru-RU" sz="20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charset="0"/>
                <a:cs typeface="Times New Roman" panose="02020603050405020304" charset="0"/>
              </a:rPr>
              <a:t>предназначен для учета форменного обмундирования, специальной одежды и иного имущества, выданного учреждением в личное пользование работникам для выполнения ими служебных (должностных) обязанностей, в целях обеспечения контроля за его сохранностью, целевым использованием и движением.</a:t>
            </a:r>
            <a:endParaRPr lang="ru-RU" sz="2000" b="1" dirty="0" smtClean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half" idx="2"/>
          </p:nvPr>
        </p:nvGraphicFramePr>
        <p:xfrm>
          <a:off x="127000" y="3230880"/>
          <a:ext cx="8883650" cy="3627120"/>
        </p:xfrm>
        <a:graphic>
          <a:graphicData uri="http://schemas.openxmlformats.org/drawingml/2006/table">
            <a:tbl>
              <a:tblPr firstRow="1">
                <a:tableStyleId>{0660B408-B3CF-4A94-85FC-2B1E0A45F4A2}</a:tableStyleId>
              </a:tblPr>
              <a:tblGrid>
                <a:gridCol w="2258695"/>
                <a:gridCol w="6624955"/>
              </a:tblGrid>
              <a:tr h="9144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2000" dirty="0">
                          <a:solidFill>
                            <a:schemeClr val="tx1"/>
                          </a:solidFill>
                          <a:latin typeface="Times New Roman" panose="02020603050405020304" charset="0"/>
                        </a:rPr>
                        <a:t>Принятие к учету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000" dirty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Times New Roman" panose="02020603050405020304" charset="0"/>
                        </a:rPr>
                        <a:t>Принятие к учету объектов имущества осуществляется на основании первичного учетного документа по балансовой стоимости.</a:t>
                      </a:r>
                      <a:endParaRPr lang="ru-RU" altLang="en-US" sz="200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Times New Roman" panose="02020603050405020304" charset="0"/>
                      </a:endParaRPr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GB" sz="2000" dirty="0">
                          <a:latin typeface="Times New Roman" panose="02020603050405020304" charset="0"/>
                        </a:rPr>
                        <a:t>Выбытие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000" dirty="0">
                          <a:ln w="1905"/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Times New Roman" panose="02020603050405020304" charset="0"/>
                        </a:rPr>
                        <a:t>Выбытие объектов имущества с </a:t>
                      </a:r>
                      <a:r>
                        <a:rPr lang="ru-RU" sz="2000" dirty="0" err="1">
                          <a:ln w="1905"/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Times New Roman" panose="02020603050405020304" charset="0"/>
                        </a:rPr>
                        <a:t>забалансового</a:t>
                      </a:r>
                      <a:r>
                        <a:rPr lang="ru-RU" sz="2000" dirty="0">
                          <a:ln w="1905"/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Times New Roman" panose="02020603050405020304" charset="0"/>
                        </a:rPr>
                        <a:t> учета производится на основании первичного учетного документа по стоимости, по которой объекты были ранее приняты к </a:t>
                      </a:r>
                      <a:r>
                        <a:rPr lang="ru-RU" sz="2000" dirty="0" err="1" smtClean="0">
                          <a:ln w="1905"/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Times New Roman" panose="02020603050405020304" charset="0"/>
                        </a:rPr>
                        <a:t>забалансовому</a:t>
                      </a:r>
                      <a:r>
                        <a:rPr lang="ru-RU" sz="2000" dirty="0" smtClean="0">
                          <a:ln w="1905"/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Times New Roman" panose="02020603050405020304" charset="0"/>
                        </a:rPr>
                        <a:t> учету.</a:t>
                      </a:r>
                      <a:endParaRPr lang="ru-RU" altLang="en-US" sz="2000" dirty="0" smtClean="0">
                        <a:ln w="1905"/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Times New Roman" panose="02020603050405020304" charset="0"/>
                      </a:endParaRPr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 dirty="0" smtClean="0">
                          <a:ln w="1905"/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Times New Roman" panose="02020603050405020304" charset="0"/>
                          <a:sym typeface="+mn-ea"/>
                        </a:rPr>
                        <a:t>Аналитический учет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 dirty="0" smtClean="0">
                          <a:ln w="1905"/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Times New Roman" panose="02020603050405020304" charset="0"/>
                        </a:rPr>
                        <a:t>Карточке количественно-суммового учета материальных ценностей в разрезе пользователей имущества, мест его нахождения, по видам имущества, его количеству и стоимости.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905" y="-1905"/>
            <a:ext cx="9149080" cy="682498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270" y="2546985"/>
            <a:ext cx="9148445" cy="1143000"/>
          </a:xfr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ru-RU" altLang="en-GB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  <a:effectLst/>
                <a:latin typeface="Times New Roman" panose="02020603050405020304" charset="0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35</TotalTime>
  <Words>2107</Words>
  <Application>Microsoft Office PowerPoint</Application>
  <PresentationFormat>Экран (4:3)</PresentationFormat>
  <Paragraphs>144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Lechievahr</cp:lastModifiedBy>
  <cp:revision>181</cp:revision>
  <dcterms:created xsi:type="dcterms:W3CDTF">2018-10-21T18:25:00Z</dcterms:created>
  <dcterms:modified xsi:type="dcterms:W3CDTF">2018-11-06T14:19:21Z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2057-10.2.0.6020</vt:lpwstr>
  </property>
</Properties>
</file>